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3" r:id="rId3"/>
    <p:sldId id="286" r:id="rId4"/>
    <p:sldId id="294" r:id="rId5"/>
    <p:sldId id="287" r:id="rId6"/>
    <p:sldId id="288" r:id="rId7"/>
    <p:sldId id="285" r:id="rId8"/>
    <p:sldId id="257" r:id="rId9"/>
    <p:sldId id="271" r:id="rId10"/>
    <p:sldId id="267" r:id="rId11"/>
    <p:sldId id="275" r:id="rId12"/>
    <p:sldId id="276" r:id="rId13"/>
    <p:sldId id="277" r:id="rId14"/>
    <p:sldId id="278" r:id="rId15"/>
    <p:sldId id="295" r:id="rId16"/>
    <p:sldId id="296" r:id="rId17"/>
    <p:sldId id="280" r:id="rId18"/>
    <p:sldId id="297" r:id="rId19"/>
    <p:sldId id="292" r:id="rId20"/>
    <p:sldId id="300" r:id="rId21"/>
    <p:sldId id="298" r:id="rId22"/>
    <p:sldId id="299" r:id="rId23"/>
    <p:sldId id="301" r:id="rId24"/>
    <p:sldId id="302" r:id="rId25"/>
    <p:sldId id="303" r:id="rId26"/>
    <p:sldId id="304" r:id="rId27"/>
    <p:sldId id="305" r:id="rId28"/>
    <p:sldId id="309" r:id="rId29"/>
    <p:sldId id="308" r:id="rId30"/>
    <p:sldId id="307" r:id="rId31"/>
    <p:sldId id="306" r:id="rId32"/>
    <p:sldId id="310"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36" autoAdjust="0"/>
  </p:normalViewPr>
  <p:slideViewPr>
    <p:cSldViewPr>
      <p:cViewPr>
        <p:scale>
          <a:sx n="50" d="100"/>
          <a:sy n="50" d="100"/>
        </p:scale>
        <p:origin x="-1734" y="-10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641C64-17B5-4D3A-8846-8BDD06477AF0}" type="datetimeFigureOut">
              <a:rPr lang="ru-RU" smtClean="0"/>
              <a:t>02.03.2015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2136B0-99B1-4380-A3A3-22CF02859AA3}" type="slidenum">
              <a:rPr lang="ru-RU" smtClean="0"/>
              <a:t>‹#›</a:t>
            </a:fld>
            <a:endParaRPr lang="ru-RU"/>
          </a:p>
        </p:txBody>
      </p:sp>
    </p:spTree>
    <p:extLst>
      <p:ext uri="{BB962C8B-B14F-4D97-AF65-F5344CB8AC3E}">
        <p14:creationId xmlns:p14="http://schemas.microsoft.com/office/powerpoint/2010/main" val="1233093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22136B0-99B1-4380-A3A3-22CF02859AA3}" type="slidenum">
              <a:rPr lang="ru-RU" smtClean="0"/>
              <a:t>3</a:t>
            </a:fld>
            <a:endParaRPr lang="ru-RU"/>
          </a:p>
        </p:txBody>
      </p:sp>
    </p:spTree>
    <p:extLst>
      <p:ext uri="{BB962C8B-B14F-4D97-AF65-F5344CB8AC3E}">
        <p14:creationId xmlns:p14="http://schemas.microsoft.com/office/powerpoint/2010/main" val="140287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22136B0-99B1-4380-A3A3-22CF02859AA3}" type="slidenum">
              <a:rPr lang="ru-RU" smtClean="0"/>
              <a:t>4</a:t>
            </a:fld>
            <a:endParaRPr lang="ru-RU"/>
          </a:p>
        </p:txBody>
      </p:sp>
    </p:spTree>
    <p:extLst>
      <p:ext uri="{BB962C8B-B14F-4D97-AF65-F5344CB8AC3E}">
        <p14:creationId xmlns:p14="http://schemas.microsoft.com/office/powerpoint/2010/main" val="4060658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22136B0-99B1-4380-A3A3-22CF02859AA3}" type="slidenum">
              <a:rPr lang="ru-RU" smtClean="0"/>
              <a:t>9</a:t>
            </a:fld>
            <a:endParaRPr lang="ru-RU"/>
          </a:p>
        </p:txBody>
      </p:sp>
    </p:spTree>
    <p:extLst>
      <p:ext uri="{BB962C8B-B14F-4D97-AF65-F5344CB8AC3E}">
        <p14:creationId xmlns:p14="http://schemas.microsoft.com/office/powerpoint/2010/main" val="244448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22136B0-99B1-4380-A3A3-22CF02859AA3}" type="slidenum">
              <a:rPr lang="ru-RU" smtClean="0"/>
              <a:t>13</a:t>
            </a:fld>
            <a:endParaRPr lang="ru-RU"/>
          </a:p>
        </p:txBody>
      </p:sp>
    </p:spTree>
    <p:extLst>
      <p:ext uri="{BB962C8B-B14F-4D97-AF65-F5344CB8AC3E}">
        <p14:creationId xmlns:p14="http://schemas.microsoft.com/office/powerpoint/2010/main" val="304130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02.03.2015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76363"/>
            <a:ext cx="7056783" cy="4716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755576" y="764704"/>
            <a:ext cx="7772400" cy="1470025"/>
          </a:xfrm>
        </p:spPr>
        <p:txBody>
          <a:bodyPr>
            <a:noAutofit/>
          </a:bodyPr>
          <a:lstStyle/>
          <a:p>
            <a:r>
              <a:rPr lang="en-US" sz="4800" b="1" dirty="0" err="1">
                <a:solidFill>
                  <a:srgbClr val="7030A0"/>
                </a:solidFill>
              </a:rPr>
              <a:t>Hydrogeochemical</a:t>
            </a:r>
            <a:r>
              <a:rPr lang="en-US" sz="4800" b="1" dirty="0">
                <a:solidFill>
                  <a:srgbClr val="7030A0"/>
                </a:solidFill>
              </a:rPr>
              <a:t> methods of searches</a:t>
            </a:r>
            <a:endParaRPr lang="ru-RU" sz="4800" b="1" dirty="0">
              <a:solidFill>
                <a:srgbClr val="7030A0"/>
              </a:solidFill>
            </a:endParaRPr>
          </a:p>
        </p:txBody>
      </p:sp>
      <p:sp>
        <p:nvSpPr>
          <p:cNvPr id="3" name="Подзаголовок 2"/>
          <p:cNvSpPr>
            <a:spLocks noGrp="1"/>
          </p:cNvSpPr>
          <p:nvPr>
            <p:ph type="subTitle" idx="1"/>
          </p:nvPr>
        </p:nvSpPr>
        <p:spPr>
          <a:xfrm>
            <a:off x="1259632" y="2852936"/>
            <a:ext cx="6400800" cy="1752600"/>
          </a:xfrm>
        </p:spPr>
        <p:txBody>
          <a:bodyPr>
            <a:normAutofit fontScale="92500" lnSpcReduction="20000"/>
          </a:bodyPr>
          <a:lstStyle/>
          <a:p>
            <a:r>
              <a:rPr lang="en-US" b="1" dirty="0" smtClean="0">
                <a:solidFill>
                  <a:schemeClr val="bg1"/>
                </a:solidFill>
              </a:rPr>
              <a:t>Lecture </a:t>
            </a:r>
            <a:r>
              <a:rPr lang="ru-RU" b="1" dirty="0" smtClean="0">
                <a:solidFill>
                  <a:schemeClr val="bg1"/>
                </a:solidFill>
              </a:rPr>
              <a:t>5</a:t>
            </a:r>
            <a:endParaRPr lang="en-US" b="1" dirty="0" smtClean="0">
              <a:solidFill>
                <a:schemeClr val="bg1"/>
              </a:solidFill>
            </a:endParaRPr>
          </a:p>
          <a:p>
            <a:r>
              <a:rPr lang="en-US" sz="4800" b="1" dirty="0" smtClean="0">
                <a:solidFill>
                  <a:schemeClr val="bg1"/>
                </a:solidFill>
              </a:rPr>
              <a:t>The composition of Ground Water</a:t>
            </a:r>
          </a:p>
        </p:txBody>
      </p:sp>
    </p:spTree>
    <p:extLst>
      <p:ext uri="{BB962C8B-B14F-4D97-AF65-F5344CB8AC3E}">
        <p14:creationId xmlns:p14="http://schemas.microsoft.com/office/powerpoint/2010/main" val="725759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solidFill>
                  <a:schemeClr val="accent2">
                    <a:lumMod val="75000"/>
                  </a:schemeClr>
                </a:solidFill>
              </a:rPr>
              <a:t>The composition of Ground Water</a:t>
            </a:r>
            <a:br>
              <a:rPr lang="en-US" b="1" dirty="0">
                <a:solidFill>
                  <a:schemeClr val="accent2">
                    <a:lumMod val="75000"/>
                  </a:schemeClr>
                </a:solidFill>
              </a:rPr>
            </a:br>
            <a:endParaRPr lang="ru-RU" b="1" dirty="0">
              <a:solidFill>
                <a:schemeClr val="accent2">
                  <a:lumMod val="75000"/>
                </a:schemeClr>
              </a:solidFill>
            </a:endParaRPr>
          </a:p>
        </p:txBody>
      </p:sp>
      <p:sp>
        <p:nvSpPr>
          <p:cNvPr id="3" name="Объект 2"/>
          <p:cNvSpPr>
            <a:spLocks noGrp="1"/>
          </p:cNvSpPr>
          <p:nvPr>
            <p:ph idx="1"/>
          </p:nvPr>
        </p:nvSpPr>
        <p:spPr>
          <a:xfrm>
            <a:off x="29666" y="980728"/>
            <a:ext cx="8892480" cy="5589240"/>
          </a:xfrm>
        </p:spPr>
        <p:txBody>
          <a:bodyPr>
            <a:normAutofit/>
          </a:bodyPr>
          <a:lstStyle/>
          <a:p>
            <a:r>
              <a:rPr lang="en-US" dirty="0"/>
              <a:t>Academician VI </a:t>
            </a:r>
            <a:r>
              <a:rPr lang="en-US" dirty="0" err="1"/>
              <a:t>Vernadsky</a:t>
            </a:r>
            <a:r>
              <a:rPr lang="en-US" dirty="0"/>
              <a:t> believed </a:t>
            </a:r>
            <a:r>
              <a:rPr lang="en-US" dirty="0" smtClean="0"/>
              <a:t>that natural </a:t>
            </a:r>
            <a:r>
              <a:rPr lang="en-US" dirty="0"/>
              <a:t>water </a:t>
            </a:r>
            <a:r>
              <a:rPr lang="en-US" dirty="0" smtClean="0"/>
              <a:t>is a complex </a:t>
            </a:r>
            <a:r>
              <a:rPr lang="en-US" dirty="0"/>
              <a:t>aqueous </a:t>
            </a:r>
            <a:r>
              <a:rPr lang="en-US" dirty="0" smtClean="0"/>
              <a:t>solution. Groundwater  </a:t>
            </a:r>
            <a:r>
              <a:rPr lang="en-US" dirty="0"/>
              <a:t>include </a:t>
            </a:r>
            <a:r>
              <a:rPr lang="en-US" dirty="0" smtClean="0"/>
              <a:t>: </a:t>
            </a:r>
            <a:r>
              <a:rPr lang="en-US" dirty="0"/>
              <a:t>macro- and </a:t>
            </a:r>
            <a:r>
              <a:rPr lang="en-US" dirty="0" smtClean="0"/>
              <a:t>micro-</a:t>
            </a:r>
          </a:p>
          <a:p>
            <a:r>
              <a:rPr lang="en-US" dirty="0" smtClean="0"/>
              <a:t>elements</a:t>
            </a:r>
            <a:r>
              <a:rPr lang="en-US" dirty="0"/>
              <a:t>, gases, organic substances, micro-organisms (living matter). Great importance are the isotopes of chemical elements of both the water and solutes. Currently, </a:t>
            </a:r>
            <a:r>
              <a:rPr lang="en-US" dirty="0" smtClean="0"/>
              <a:t>in the groundwater determined 85 chemical </a:t>
            </a:r>
            <a:r>
              <a:rPr lang="en-US" dirty="0"/>
              <a:t>elements </a:t>
            </a:r>
            <a:r>
              <a:rPr lang="en-US" dirty="0" smtClean="0"/>
              <a:t>of Periodic table. That </a:t>
            </a:r>
            <a:r>
              <a:rPr lang="en-US" dirty="0"/>
              <a:t>characterize the general chemical type of water, its properties, and have a particular scientific and practical importance.</a:t>
            </a:r>
            <a:endParaRPr lang="ru-RU" dirty="0"/>
          </a:p>
        </p:txBody>
      </p:sp>
    </p:spTree>
    <p:extLst>
      <p:ext uri="{BB962C8B-B14F-4D97-AF65-F5344CB8AC3E}">
        <p14:creationId xmlns:p14="http://schemas.microsoft.com/office/powerpoint/2010/main" val="1669225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Autofit/>
          </a:bodyPr>
          <a:lstStyle/>
          <a:p>
            <a:r>
              <a:rPr lang="en-US" sz="3600" dirty="0">
                <a:solidFill>
                  <a:srgbClr val="0070C0"/>
                </a:solidFill>
              </a:rPr>
              <a:t>Selected </a:t>
            </a:r>
            <a:r>
              <a:rPr lang="en-US" sz="3600" dirty="0" smtClean="0">
                <a:solidFill>
                  <a:srgbClr val="0070C0"/>
                </a:solidFill>
              </a:rPr>
              <a:t>elements </a:t>
            </a:r>
            <a:r>
              <a:rPr lang="en-US" sz="3600" dirty="0">
                <a:solidFill>
                  <a:srgbClr val="0070C0"/>
                </a:solidFill>
              </a:rPr>
              <a:t>and examples of aquatic species</a:t>
            </a:r>
            <a:endParaRPr lang="ru-RU" sz="3600" dirty="0">
              <a:solidFill>
                <a:srgbClr val="0070C0"/>
              </a:solidFill>
            </a:endParaRPr>
          </a:p>
        </p:txBody>
      </p:sp>
      <p:sp>
        <p:nvSpPr>
          <p:cNvPr id="3" name="Объект 2"/>
          <p:cNvSpPr>
            <a:spLocks noGrp="1"/>
          </p:cNvSpPr>
          <p:nvPr>
            <p:ph idx="1"/>
          </p:nvPr>
        </p:nvSpPr>
        <p:spPr>
          <a:xfrm>
            <a:off x="0" y="1124744"/>
            <a:ext cx="9144000" cy="5544616"/>
          </a:xfrm>
        </p:spPr>
        <p:txBody>
          <a:bodyPr>
            <a:normAutofit fontScale="92500" lnSpcReduction="10000"/>
          </a:bodyPr>
          <a:lstStyle/>
          <a:p>
            <a:r>
              <a:rPr lang="en-US" dirty="0"/>
              <a:t>Although ground water is generally less susceptible to </a:t>
            </a:r>
            <a:r>
              <a:rPr lang="en-US" dirty="0" smtClean="0"/>
              <a:t>contamination</a:t>
            </a:r>
            <a:r>
              <a:rPr lang="ru-RU" dirty="0" smtClean="0"/>
              <a:t> </a:t>
            </a:r>
            <a:r>
              <a:rPr lang="ru-RU" dirty="0" smtClean="0">
                <a:solidFill>
                  <a:srgbClr val="FF0000"/>
                </a:solidFill>
              </a:rPr>
              <a:t>восприимчивы к  загрязнению </a:t>
            </a:r>
            <a:r>
              <a:rPr lang="en-US" dirty="0" smtClean="0"/>
              <a:t>than </a:t>
            </a:r>
            <a:r>
              <a:rPr lang="en-US" dirty="0"/>
              <a:t>surface waters it is usually more highly mineralized in its natural state. As water moves slowly through the ground it can remain for extended </a:t>
            </a:r>
            <a:r>
              <a:rPr lang="ru-RU" dirty="0" smtClean="0">
                <a:solidFill>
                  <a:srgbClr val="FF0000"/>
                </a:solidFill>
              </a:rPr>
              <a:t>длительный</a:t>
            </a:r>
            <a:r>
              <a:rPr lang="ru-RU" dirty="0" smtClean="0"/>
              <a:t> </a:t>
            </a:r>
            <a:r>
              <a:rPr lang="en-US" dirty="0" smtClean="0"/>
              <a:t>periods </a:t>
            </a:r>
            <a:r>
              <a:rPr lang="en-US" dirty="0"/>
              <a:t>of time in contact with minerals present in the soil and bedrock and become saturated </a:t>
            </a:r>
            <a:r>
              <a:rPr lang="ru-RU" dirty="0" smtClean="0">
                <a:solidFill>
                  <a:srgbClr val="FF0000"/>
                </a:solidFill>
              </a:rPr>
              <a:t>насыщаться</a:t>
            </a:r>
            <a:r>
              <a:rPr lang="ru-RU" dirty="0" smtClean="0"/>
              <a:t> </a:t>
            </a:r>
            <a:r>
              <a:rPr lang="en-US" dirty="0" smtClean="0"/>
              <a:t>with </a:t>
            </a:r>
            <a:r>
              <a:rPr lang="en-US" dirty="0"/>
              <a:t>dissolved solids from these minerals. This dissolution process continues until chemical equilibrium is reached between the water and the minerals with which it is in contact. Important mineral constituents found in ground water and their relative abundance are listed in </a:t>
            </a:r>
            <a:r>
              <a:rPr lang="en-US" dirty="0" smtClean="0"/>
              <a:t>Table</a:t>
            </a:r>
            <a:endParaRPr lang="ru-RU" dirty="0"/>
          </a:p>
        </p:txBody>
      </p:sp>
    </p:spTree>
    <p:extLst>
      <p:ext uri="{BB962C8B-B14F-4D97-AF65-F5344CB8AC3E}">
        <p14:creationId xmlns:p14="http://schemas.microsoft.com/office/powerpoint/2010/main" val="3910578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70C0"/>
                </a:solidFill>
              </a:rPr>
              <a:t>water moves </a:t>
            </a:r>
            <a:endParaRPr lang="ru-RU" dirty="0">
              <a:solidFill>
                <a:srgbClr val="0070C0"/>
              </a:solidFill>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052736"/>
            <a:ext cx="8388424"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39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80" t="25666" r="23437" b="8000"/>
          <a:stretch/>
        </p:blipFill>
        <p:spPr bwMode="auto">
          <a:xfrm>
            <a:off x="683568" y="398562"/>
            <a:ext cx="7704856" cy="633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101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0070C0"/>
                </a:solidFill>
              </a:rPr>
              <a:t>Selected elements and examples of aquatic species</a:t>
            </a:r>
            <a:endParaRPr lang="ru-RU" dirty="0">
              <a:solidFill>
                <a:srgbClr val="0070C0"/>
              </a:solidFill>
            </a:endParaRPr>
          </a:p>
        </p:txBody>
      </p:sp>
      <p:sp>
        <p:nvSpPr>
          <p:cNvPr id="3" name="Объект 2"/>
          <p:cNvSpPr>
            <a:spLocks noGrp="1"/>
          </p:cNvSpPr>
          <p:nvPr>
            <p:ph idx="1"/>
          </p:nvPr>
        </p:nvSpPr>
        <p:spPr>
          <a:xfrm>
            <a:off x="0" y="1484784"/>
            <a:ext cx="9144000" cy="5373216"/>
          </a:xfrm>
        </p:spPr>
        <p:txBody>
          <a:bodyPr>
            <a:normAutofit fontScale="85000" lnSpcReduction="10000"/>
          </a:bodyPr>
          <a:lstStyle/>
          <a:p>
            <a:r>
              <a:rPr lang="en-US" dirty="0"/>
              <a:t>The types and relative </a:t>
            </a:r>
            <a:r>
              <a:rPr lang="ru-RU" dirty="0" smtClean="0">
                <a:solidFill>
                  <a:srgbClr val="FF0000"/>
                </a:solidFill>
              </a:rPr>
              <a:t>относительные</a:t>
            </a:r>
            <a:r>
              <a:rPr lang="ru-RU" dirty="0" smtClean="0"/>
              <a:t> </a:t>
            </a:r>
            <a:r>
              <a:rPr lang="en-US" dirty="0" smtClean="0"/>
              <a:t>concentrations </a:t>
            </a:r>
            <a:r>
              <a:rPr lang="en-US" dirty="0"/>
              <a:t>of the chemical constituents in ground water provide information on the evolution of ground waters, age (residence time), solubility, rates </a:t>
            </a:r>
            <a:r>
              <a:rPr lang="ru-RU" dirty="0" smtClean="0">
                <a:solidFill>
                  <a:srgbClr val="FF0000"/>
                </a:solidFill>
              </a:rPr>
              <a:t>скорость </a:t>
            </a:r>
            <a:r>
              <a:rPr lang="en-US" dirty="0" smtClean="0"/>
              <a:t>of </a:t>
            </a:r>
            <a:r>
              <a:rPr lang="en-US" dirty="0"/>
              <a:t>movement, flow history and sources of recharge. Older ground waters for example are generally more mineralized than younger ground waters. Fresher ground waters are normally associated with recharge areas </a:t>
            </a:r>
            <a:r>
              <a:rPr lang="ru-RU" dirty="0" smtClean="0">
                <a:solidFill>
                  <a:srgbClr val="FF0000"/>
                </a:solidFill>
              </a:rPr>
              <a:t>области питания </a:t>
            </a:r>
            <a:r>
              <a:rPr lang="en-US" dirty="0" smtClean="0"/>
              <a:t>where</a:t>
            </a:r>
            <a:r>
              <a:rPr lang="ru-RU" dirty="0" smtClean="0"/>
              <a:t> </a:t>
            </a:r>
            <a:r>
              <a:rPr lang="en-US" dirty="0" smtClean="0"/>
              <a:t>as </a:t>
            </a:r>
            <a:r>
              <a:rPr lang="en-US" dirty="0"/>
              <a:t>ground waters in discharge areas </a:t>
            </a:r>
            <a:r>
              <a:rPr lang="ru-RU" dirty="0" smtClean="0"/>
              <a:t>–</a:t>
            </a:r>
            <a:r>
              <a:rPr lang="ru-RU" dirty="0" smtClean="0">
                <a:solidFill>
                  <a:srgbClr val="FF0000"/>
                </a:solidFill>
              </a:rPr>
              <a:t>область разгрузки </a:t>
            </a:r>
            <a:r>
              <a:rPr lang="en-US" dirty="0" smtClean="0"/>
              <a:t>are </a:t>
            </a:r>
            <a:r>
              <a:rPr lang="en-US" dirty="0"/>
              <a:t>more mineralized. Ground waters can be classified according to the most dominant percentage of </a:t>
            </a:r>
            <a:r>
              <a:rPr lang="en-US" dirty="0" err="1"/>
              <a:t>cations</a:t>
            </a:r>
            <a:r>
              <a:rPr lang="en-US" dirty="0"/>
              <a:t> and anions being present based on concentrations in equivalents per million [</a:t>
            </a:r>
            <a:r>
              <a:rPr lang="en-US" dirty="0" err="1"/>
              <a:t>epm</a:t>
            </a:r>
            <a:r>
              <a:rPr lang="en-US" dirty="0"/>
              <a:t>] (e.g., calcium-magnesium bicarbonate type).</a:t>
            </a:r>
            <a:endParaRPr lang="ru-RU" dirty="0"/>
          </a:p>
        </p:txBody>
      </p:sp>
    </p:spTree>
    <p:extLst>
      <p:ext uri="{BB962C8B-B14F-4D97-AF65-F5344CB8AC3E}">
        <p14:creationId xmlns:p14="http://schemas.microsoft.com/office/powerpoint/2010/main" val="3799192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556792"/>
            <a:ext cx="3851920" cy="4968552"/>
          </a:xfrm>
        </p:spPr>
        <p:txBody>
          <a:bodyPr>
            <a:normAutofit fontScale="92500"/>
          </a:bodyPr>
          <a:lstStyle/>
          <a:p>
            <a:r>
              <a:rPr lang="en-US" dirty="0"/>
              <a:t>There are a group of ionic species </a:t>
            </a:r>
            <a:r>
              <a:rPr lang="ru-RU" dirty="0" smtClean="0">
                <a:solidFill>
                  <a:srgbClr val="FF0000"/>
                </a:solidFill>
              </a:rPr>
              <a:t>видов </a:t>
            </a:r>
            <a:r>
              <a:rPr lang="en-US" dirty="0" smtClean="0"/>
              <a:t>in </a:t>
            </a:r>
            <a:r>
              <a:rPr lang="en-US" dirty="0"/>
              <a:t>groundwater</a:t>
            </a:r>
          </a:p>
          <a:p>
            <a:r>
              <a:rPr lang="en-US" dirty="0"/>
              <a:t>whose concentration is also useful in characterizing</a:t>
            </a:r>
          </a:p>
          <a:p>
            <a:r>
              <a:rPr lang="en-US" dirty="0"/>
              <a:t>chemical and biological </a:t>
            </a:r>
            <a:r>
              <a:rPr lang="en-US" dirty="0" err="1"/>
              <a:t>degradative</a:t>
            </a:r>
            <a:r>
              <a:rPr lang="en-US" dirty="0"/>
              <a:t> </a:t>
            </a:r>
            <a:r>
              <a:rPr lang="en-US" dirty="0" smtClean="0"/>
              <a:t>processes</a:t>
            </a: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888" y="1340768"/>
            <a:ext cx="5199112"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Заголовок 1"/>
          <p:cNvSpPr>
            <a:spLocks noGrp="1"/>
          </p:cNvSpPr>
          <p:nvPr>
            <p:ph type="title"/>
          </p:nvPr>
        </p:nvSpPr>
        <p:spPr>
          <a:xfrm>
            <a:off x="426406" y="-17090"/>
            <a:ext cx="8229600" cy="1143000"/>
          </a:xfrm>
        </p:spPr>
        <p:txBody>
          <a:bodyPr>
            <a:normAutofit fontScale="90000"/>
          </a:bodyPr>
          <a:lstStyle/>
          <a:p>
            <a:r>
              <a:rPr lang="en-US" b="1" dirty="0">
                <a:solidFill>
                  <a:srgbClr val="FF0000"/>
                </a:solidFill>
              </a:rPr>
              <a:t>Selected inorganic elements and examples of aquatic species</a:t>
            </a:r>
            <a:endParaRPr lang="ru-RU" b="1" dirty="0">
              <a:solidFill>
                <a:srgbClr val="FF0000"/>
              </a:solidFill>
            </a:endParaRPr>
          </a:p>
        </p:txBody>
      </p:sp>
    </p:spTree>
    <p:extLst>
      <p:ext uri="{BB962C8B-B14F-4D97-AF65-F5344CB8AC3E}">
        <p14:creationId xmlns:p14="http://schemas.microsoft.com/office/powerpoint/2010/main" val="1271328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6406" y="-17090"/>
            <a:ext cx="8229600" cy="1143000"/>
          </a:xfrm>
        </p:spPr>
        <p:txBody>
          <a:bodyPr>
            <a:normAutofit fontScale="90000"/>
          </a:bodyPr>
          <a:lstStyle/>
          <a:p>
            <a:r>
              <a:rPr lang="en-US" b="1" dirty="0">
                <a:solidFill>
                  <a:srgbClr val="FF0000"/>
                </a:solidFill>
              </a:rPr>
              <a:t>Selected inorganic elements and examples of aquatic species</a:t>
            </a:r>
            <a:endParaRPr lang="ru-RU" b="1" dirty="0">
              <a:solidFill>
                <a:srgbClr val="FF0000"/>
              </a:solidFill>
            </a:endParaRPr>
          </a:p>
        </p:txBody>
      </p:sp>
      <p:sp>
        <p:nvSpPr>
          <p:cNvPr id="3" name="Объект 2"/>
          <p:cNvSpPr>
            <a:spLocks noGrp="1"/>
          </p:cNvSpPr>
          <p:nvPr>
            <p:ph idx="1"/>
          </p:nvPr>
        </p:nvSpPr>
        <p:spPr>
          <a:xfrm>
            <a:off x="0" y="1052736"/>
            <a:ext cx="9114284" cy="4320480"/>
          </a:xfrm>
        </p:spPr>
        <p:txBody>
          <a:bodyPr>
            <a:noAutofit/>
          </a:bodyPr>
          <a:lstStyle/>
          <a:p>
            <a:pPr algn="just"/>
            <a:r>
              <a:rPr lang="en-US" sz="2800" dirty="0" smtClean="0"/>
              <a:t>Chemical reactions determine occurrence</a:t>
            </a:r>
            <a:r>
              <a:rPr lang="ru-RU" sz="2800" dirty="0" smtClean="0"/>
              <a:t> </a:t>
            </a:r>
            <a:r>
              <a:rPr lang="ru-RU" sz="2800" dirty="0" smtClean="0">
                <a:solidFill>
                  <a:srgbClr val="FF0000"/>
                </a:solidFill>
              </a:rPr>
              <a:t>определяет возникновение</a:t>
            </a:r>
            <a:r>
              <a:rPr lang="en-US" sz="2800" dirty="0" smtClean="0"/>
              <a:t>, distribution</a:t>
            </a:r>
            <a:r>
              <a:rPr lang="ru-RU" sz="2800" dirty="0" smtClean="0"/>
              <a:t> </a:t>
            </a:r>
            <a:r>
              <a:rPr lang="ru-RU" sz="2800" dirty="0" smtClean="0">
                <a:solidFill>
                  <a:srgbClr val="FF0000"/>
                </a:solidFill>
              </a:rPr>
              <a:t>распространение</a:t>
            </a:r>
            <a:r>
              <a:rPr lang="ru-RU" sz="2800" dirty="0" smtClean="0"/>
              <a:t> </a:t>
            </a:r>
            <a:r>
              <a:rPr lang="en-US" sz="2800" dirty="0" smtClean="0"/>
              <a:t>, and behavior </a:t>
            </a:r>
            <a:r>
              <a:rPr lang="ru-RU" sz="2800" dirty="0" smtClean="0">
                <a:solidFill>
                  <a:srgbClr val="FF0000"/>
                </a:solidFill>
              </a:rPr>
              <a:t>поведение</a:t>
            </a:r>
            <a:r>
              <a:rPr lang="ru-RU" sz="2800" dirty="0" smtClean="0"/>
              <a:t> </a:t>
            </a:r>
            <a:r>
              <a:rPr lang="en-US" sz="2800" dirty="0" smtClean="0"/>
              <a:t>of aquatic species </a:t>
            </a:r>
            <a:r>
              <a:rPr lang="en-US" sz="2800" dirty="0"/>
              <a:t>in water. The aquatic species is defined </a:t>
            </a:r>
            <a:r>
              <a:rPr lang="ru-RU" sz="2800" dirty="0" smtClean="0">
                <a:solidFill>
                  <a:srgbClr val="FF0000"/>
                </a:solidFill>
              </a:rPr>
              <a:t>определяются</a:t>
            </a:r>
            <a:r>
              <a:rPr lang="ru-RU" sz="2800" dirty="0" smtClean="0"/>
              <a:t> </a:t>
            </a:r>
            <a:r>
              <a:rPr lang="en-US" sz="2800" dirty="0" smtClean="0"/>
              <a:t>as </a:t>
            </a:r>
            <a:r>
              <a:rPr lang="en-US" sz="2800" dirty="0"/>
              <a:t>organic and </a:t>
            </a:r>
            <a:r>
              <a:rPr lang="en-US" sz="2800" dirty="0" smtClean="0"/>
              <a:t>inorganic substances </a:t>
            </a:r>
            <a:r>
              <a:rPr lang="en-US" sz="2800" dirty="0"/>
              <a:t>dissolved in water in contrast to colloids (1-1000 nm) and particles </a:t>
            </a:r>
            <a:r>
              <a:rPr lang="en-US" sz="2800" dirty="0" smtClean="0"/>
              <a:t>(&gt; 1000 nm). This definition embraces </a:t>
            </a:r>
            <a:r>
              <a:rPr lang="ru-RU" sz="2800" dirty="0" smtClean="0">
                <a:solidFill>
                  <a:srgbClr val="FF0000"/>
                </a:solidFill>
              </a:rPr>
              <a:t>включает</a:t>
            </a:r>
            <a:r>
              <a:rPr lang="ru-RU" sz="2800" dirty="0" smtClean="0"/>
              <a:t> </a:t>
            </a:r>
            <a:r>
              <a:rPr lang="en-US" sz="2800" dirty="0" smtClean="0"/>
              <a:t>free anions and </a:t>
            </a:r>
            <a:r>
              <a:rPr lang="en-US" sz="2800" dirty="0" err="1" smtClean="0"/>
              <a:t>cations</a:t>
            </a:r>
            <a:r>
              <a:rPr lang="en-US" sz="2800" dirty="0" smtClean="0"/>
              <a:t> </a:t>
            </a:r>
            <a:r>
              <a:rPr lang="ru-RU" sz="2800" dirty="0" smtClean="0"/>
              <a:t> </a:t>
            </a:r>
            <a:r>
              <a:rPr lang="en-US" sz="2800" dirty="0" smtClean="0"/>
              <a:t>and its complexes.</a:t>
            </a:r>
            <a:r>
              <a:rPr lang="ru-RU" sz="2800" dirty="0" smtClean="0"/>
              <a:t> </a:t>
            </a:r>
            <a:r>
              <a:rPr lang="en-US" sz="2800" dirty="0" smtClean="0"/>
              <a:t> </a:t>
            </a:r>
            <a:r>
              <a:rPr lang="en-US" sz="2800" dirty="0"/>
              <a:t>The term complex </a:t>
            </a:r>
            <a:r>
              <a:rPr lang="en-US" sz="2800" dirty="0" smtClean="0"/>
              <a:t>applies</a:t>
            </a:r>
            <a:r>
              <a:rPr lang="ru-RU" sz="2800" dirty="0" smtClean="0"/>
              <a:t> </a:t>
            </a:r>
            <a:r>
              <a:rPr lang="ru-RU" sz="2800" dirty="0" smtClean="0">
                <a:solidFill>
                  <a:srgbClr val="FF0000"/>
                </a:solidFill>
              </a:rPr>
              <a:t>относится</a:t>
            </a:r>
            <a:r>
              <a:rPr lang="en-US" sz="2800" dirty="0" smtClean="0"/>
              <a:t> </a:t>
            </a:r>
            <a:r>
              <a:rPr lang="en-US" sz="2800" dirty="0"/>
              <a:t>to negatively </a:t>
            </a:r>
            <a:r>
              <a:rPr lang="en-US" sz="2800" dirty="0" smtClean="0"/>
              <a:t>charged</a:t>
            </a:r>
            <a:r>
              <a:rPr lang="ru-RU" sz="2800" dirty="0" smtClean="0">
                <a:solidFill>
                  <a:srgbClr val="FF0000"/>
                </a:solidFill>
              </a:rPr>
              <a:t>-заряженным </a:t>
            </a:r>
            <a:endParaRPr lang="en-US" sz="2800" dirty="0">
              <a:solidFill>
                <a:srgbClr val="FF0000"/>
              </a:solidFill>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174" t="22016"/>
          <a:stretch/>
        </p:blipFill>
        <p:spPr bwMode="auto">
          <a:xfrm>
            <a:off x="82501" y="5025380"/>
            <a:ext cx="9156602"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0847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396536" cy="6858000"/>
          </a:xfrm>
        </p:spPr>
        <p:txBody>
          <a:bodyPr/>
          <a:lstStyle/>
          <a:p>
            <a:endParaRPr lang="ru-RU"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073" t="28030" r="27220" b="13579"/>
          <a:stretch/>
        </p:blipFill>
        <p:spPr bwMode="auto">
          <a:xfrm>
            <a:off x="0" y="0"/>
            <a:ext cx="9144000"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0784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b="1" dirty="0">
              <a:solidFill>
                <a:srgbClr val="C00000"/>
              </a:solidFill>
            </a:endParaRPr>
          </a:p>
        </p:txBody>
      </p:sp>
      <p:sp>
        <p:nvSpPr>
          <p:cNvPr id="3" name="Объект 2"/>
          <p:cNvSpPr>
            <a:spLocks noGrp="1"/>
          </p:cNvSpPr>
          <p:nvPr>
            <p:ph idx="1"/>
          </p:nvPr>
        </p:nvSpPr>
        <p:spPr>
          <a:xfrm>
            <a:off x="457200" y="1600200"/>
            <a:ext cx="8229600" cy="4997152"/>
          </a:xfrm>
        </p:spPr>
        <p:txBody>
          <a:bodyPr>
            <a:normAutofit/>
          </a:bodyPr>
          <a:lstStyle/>
          <a:p>
            <a:endParaRPr lang="ru-RU"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924" t="16746" r="26539" b="28329"/>
          <a:stretch/>
        </p:blipFill>
        <p:spPr bwMode="auto">
          <a:xfrm>
            <a:off x="827584" y="620688"/>
            <a:ext cx="7614067"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468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641" t="24285" r="27344" b="25668"/>
          <a:stretch/>
        </p:blipFill>
        <p:spPr bwMode="auto">
          <a:xfrm>
            <a:off x="323528" y="476672"/>
            <a:ext cx="8208912" cy="586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4368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004" t="17586" r="28233" b="10690"/>
          <a:stretch/>
        </p:blipFill>
        <p:spPr bwMode="auto">
          <a:xfrm>
            <a:off x="0" y="-14337"/>
            <a:ext cx="9144000" cy="687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20507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B050"/>
                </a:solidFill>
              </a:rPr>
              <a:t>Selected organic substances</a:t>
            </a:r>
            <a:endParaRPr lang="ru-RU" dirty="0">
              <a:solidFill>
                <a:srgbClr val="00B050"/>
              </a:solidFill>
            </a:endParaRPr>
          </a:p>
        </p:txBody>
      </p:sp>
      <p:sp>
        <p:nvSpPr>
          <p:cNvPr id="3" name="Объект 2"/>
          <p:cNvSpPr>
            <a:spLocks noGrp="1"/>
          </p:cNvSpPr>
          <p:nvPr>
            <p:ph idx="1"/>
          </p:nvPr>
        </p:nvSpPr>
        <p:spPr/>
        <p:txBody>
          <a:bodyPr/>
          <a:lstStyle/>
          <a:p>
            <a:endParaRPr lang="ru-RU"/>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359" t="17000" r="6250" b="19334"/>
          <a:stretch/>
        </p:blipFill>
        <p:spPr bwMode="auto">
          <a:xfrm>
            <a:off x="363536" y="1700808"/>
            <a:ext cx="8440393"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9077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70C0"/>
                </a:solidFill>
              </a:rPr>
              <a:t>Organisms in groundwater</a:t>
            </a:r>
            <a:endParaRPr lang="ru-RU" dirty="0">
              <a:solidFill>
                <a:srgbClr val="0070C0"/>
              </a:solidFill>
            </a:endParaRPr>
          </a:p>
        </p:txBody>
      </p:sp>
      <p:sp>
        <p:nvSpPr>
          <p:cNvPr id="3" name="Объект 2"/>
          <p:cNvSpPr>
            <a:spLocks noGrp="1"/>
          </p:cNvSpPr>
          <p:nvPr>
            <p:ph idx="1"/>
          </p:nvPr>
        </p:nvSpPr>
        <p:spPr/>
        <p:txBody>
          <a:bodyPr/>
          <a:lstStyle/>
          <a:p>
            <a:endParaRPr lang="ru-RU"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821" t="21667" r="6250" b="24667"/>
          <a:stretch/>
        </p:blipFill>
        <p:spPr bwMode="auto">
          <a:xfrm>
            <a:off x="0" y="1124744"/>
            <a:ext cx="914400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686647"/>
            <a:ext cx="864096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0449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0070C0"/>
                </a:solidFill>
              </a:rPr>
              <a:t>Dissolved </a:t>
            </a:r>
            <a:r>
              <a:rPr lang="en-US" dirty="0">
                <a:solidFill>
                  <a:srgbClr val="0070C0"/>
                </a:solidFill>
              </a:rPr>
              <a:t>gas species </a:t>
            </a:r>
            <a:endParaRPr lang="ru-RU" dirty="0">
              <a:solidFill>
                <a:srgbClr val="0070C0"/>
              </a:solidFill>
            </a:endParaRPr>
          </a:p>
        </p:txBody>
      </p:sp>
      <p:sp>
        <p:nvSpPr>
          <p:cNvPr id="3" name="Объект 2"/>
          <p:cNvSpPr>
            <a:spLocks noGrp="1"/>
          </p:cNvSpPr>
          <p:nvPr>
            <p:ph idx="1"/>
          </p:nvPr>
        </p:nvSpPr>
        <p:spPr>
          <a:xfrm>
            <a:off x="251520" y="1600200"/>
            <a:ext cx="8712968" cy="5141168"/>
          </a:xfrm>
        </p:spPr>
        <p:txBody>
          <a:bodyPr>
            <a:normAutofit lnSpcReduction="10000"/>
          </a:bodyPr>
          <a:lstStyle/>
          <a:p>
            <a:r>
              <a:rPr lang="en-US" dirty="0" smtClean="0"/>
              <a:t>Gases </a:t>
            </a:r>
            <a:r>
              <a:rPr lang="en-US" dirty="0"/>
              <a:t>and water are in constant exchange: natural water </a:t>
            </a:r>
            <a:r>
              <a:rPr lang="en-US" dirty="0" smtClean="0"/>
              <a:t>- Natural </a:t>
            </a:r>
            <a:r>
              <a:rPr lang="en-US" dirty="0"/>
              <a:t>gas. Distinguish adsorbed, dissolved and free gases.</a:t>
            </a:r>
            <a:endParaRPr lang="en-US" dirty="0" smtClean="0"/>
          </a:p>
          <a:p>
            <a:r>
              <a:rPr lang="en-US" dirty="0" smtClean="0"/>
              <a:t>By origin there </a:t>
            </a:r>
            <a:r>
              <a:rPr lang="en-US" dirty="0"/>
              <a:t>are </a:t>
            </a:r>
            <a:r>
              <a:rPr lang="en-US" dirty="0" smtClean="0"/>
              <a:t>gases: </a:t>
            </a:r>
            <a:r>
              <a:rPr lang="en-US" dirty="0"/>
              <a:t>air (N2, O2, CO2, Ne, </a:t>
            </a:r>
            <a:r>
              <a:rPr lang="en-US" dirty="0" err="1"/>
              <a:t>Ar</a:t>
            </a:r>
            <a:r>
              <a:rPr lang="en-US" dirty="0"/>
              <a:t>), biochemical (CH4, CO2, H2S, H2</a:t>
            </a:r>
            <a:r>
              <a:rPr lang="en-US" dirty="0" smtClean="0"/>
              <a:t>), chemical </a:t>
            </a:r>
            <a:r>
              <a:rPr lang="en-US" dirty="0"/>
              <a:t>(CO2, H2S, CO, N2, </a:t>
            </a:r>
            <a:r>
              <a:rPr lang="en-US" dirty="0" err="1"/>
              <a:t>HCl</a:t>
            </a:r>
            <a:r>
              <a:rPr lang="en-US" dirty="0"/>
              <a:t>), and </a:t>
            </a:r>
            <a:r>
              <a:rPr lang="en-US" dirty="0" smtClean="0"/>
              <a:t>gases of nuclear reactions </a:t>
            </a:r>
            <a:r>
              <a:rPr lang="ru-RU" dirty="0" smtClean="0"/>
              <a:t>(</a:t>
            </a:r>
            <a:r>
              <a:rPr lang="ru-RU" dirty="0"/>
              <a:t>Не, </a:t>
            </a:r>
            <a:r>
              <a:rPr lang="en-US" dirty="0" err="1"/>
              <a:t>Rn</a:t>
            </a:r>
            <a:r>
              <a:rPr lang="en-US" dirty="0"/>
              <a:t>). Air gases penetrate into lithosphere from the air. Biochemical gases formed during the decomposition of microorganisms substances. Chemical gases formed by the interaction of water and rock.</a:t>
            </a:r>
            <a:endParaRPr lang="ru-RU" dirty="0"/>
          </a:p>
        </p:txBody>
      </p:sp>
    </p:spTree>
    <p:extLst>
      <p:ext uri="{BB962C8B-B14F-4D97-AF65-F5344CB8AC3E}">
        <p14:creationId xmlns:p14="http://schemas.microsoft.com/office/powerpoint/2010/main" val="2484217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70C0"/>
                </a:solidFill>
              </a:rPr>
              <a:t>Dissolved gas species </a:t>
            </a:r>
            <a:endParaRPr lang="ru-RU" dirty="0">
              <a:solidFill>
                <a:srgbClr val="0070C0"/>
              </a:solidFill>
            </a:endParaRPr>
          </a:p>
        </p:txBody>
      </p:sp>
      <p:sp>
        <p:nvSpPr>
          <p:cNvPr id="3" name="Объект 2"/>
          <p:cNvSpPr>
            <a:spLocks noGrp="1"/>
          </p:cNvSpPr>
          <p:nvPr>
            <p:ph idx="1"/>
          </p:nvPr>
        </p:nvSpPr>
        <p:spPr>
          <a:xfrm>
            <a:off x="507157" y="1268760"/>
            <a:ext cx="8229600" cy="4525963"/>
          </a:xfrm>
        </p:spPr>
        <p:txBody>
          <a:bodyPr/>
          <a:lstStyle/>
          <a:p>
            <a:r>
              <a:rPr lang="en-US" dirty="0"/>
              <a:t>Nuclear reaction gases are formed as a result of radioactive decay and the formation of subsidiaries gaseous isotopes</a:t>
            </a:r>
            <a:r>
              <a:rPr lang="en-US" dirty="0" smtClean="0"/>
              <a:t>.</a:t>
            </a:r>
          </a:p>
          <a:p>
            <a:r>
              <a:rPr lang="en-US" dirty="0"/>
              <a:t>The gases dissolved in the water, and when conditions change stand out. Gases at certain concentrations are toxic.</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67200"/>
            <a:ext cx="91440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5327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8974" y="0"/>
            <a:ext cx="8229600" cy="1143000"/>
          </a:xfrm>
        </p:spPr>
        <p:txBody>
          <a:bodyPr/>
          <a:lstStyle/>
          <a:p>
            <a:r>
              <a:rPr lang="en-US" dirty="0" err="1" smtClean="0">
                <a:solidFill>
                  <a:srgbClr val="0070C0"/>
                </a:solidFill>
              </a:rPr>
              <a:t>Antropogenic</a:t>
            </a:r>
            <a:r>
              <a:rPr lang="en-US" dirty="0" smtClean="0">
                <a:solidFill>
                  <a:srgbClr val="0070C0"/>
                </a:solidFill>
              </a:rPr>
              <a:t> dissolved </a:t>
            </a:r>
            <a:r>
              <a:rPr lang="en-US" dirty="0">
                <a:solidFill>
                  <a:srgbClr val="0070C0"/>
                </a:solidFill>
              </a:rPr>
              <a:t>gas species </a:t>
            </a:r>
            <a:endParaRPr lang="ru-RU" dirty="0">
              <a:solidFill>
                <a:srgbClr val="0070C0"/>
              </a:solidFill>
            </a:endParaRPr>
          </a:p>
        </p:txBody>
      </p:sp>
      <p:sp>
        <p:nvSpPr>
          <p:cNvPr id="3" name="Объект 2"/>
          <p:cNvSpPr>
            <a:spLocks noGrp="1"/>
          </p:cNvSpPr>
          <p:nvPr>
            <p:ph idx="1"/>
          </p:nvPr>
        </p:nvSpPr>
        <p:spPr>
          <a:xfrm>
            <a:off x="251520" y="1110139"/>
            <a:ext cx="8784976" cy="5559221"/>
          </a:xfrm>
        </p:spPr>
        <p:txBody>
          <a:bodyPr>
            <a:normAutofit/>
          </a:bodyPr>
          <a:lstStyle/>
          <a:p>
            <a:r>
              <a:rPr lang="en-US" sz="2400" dirty="0"/>
              <a:t>Both abiotic and biologically facilitated reactions </a:t>
            </a:r>
            <a:r>
              <a:rPr lang="en-US" sz="2400" dirty="0" smtClean="0"/>
              <a:t>in groundwater often produce </a:t>
            </a:r>
            <a:r>
              <a:rPr lang="en-US" sz="2400" dirty="0"/>
              <a:t>species that exist in groundwater as </a:t>
            </a:r>
            <a:r>
              <a:rPr lang="en-US" sz="2400" dirty="0" smtClean="0"/>
              <a:t>dissolved gases</a:t>
            </a:r>
            <a:r>
              <a:rPr lang="en-US" sz="2400" dirty="0"/>
              <a:t>. Typical dissolved gas species are carbon dioxide</a:t>
            </a:r>
            <a:r>
              <a:rPr lang="en-US" sz="2400" dirty="0" smtClean="0"/>
              <a:t>, methane</a:t>
            </a:r>
            <a:r>
              <a:rPr lang="en-US" sz="2400" dirty="0"/>
              <a:t>, </a:t>
            </a:r>
            <a:r>
              <a:rPr lang="en-US" sz="2400" dirty="0" err="1"/>
              <a:t>ethene</a:t>
            </a:r>
            <a:r>
              <a:rPr lang="en-US" sz="2400" dirty="0"/>
              <a:t>, ethane, hydrogen, and acetylene.</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852935"/>
            <a:ext cx="8280920" cy="3941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9591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normAutofit fontScale="90000"/>
          </a:bodyPr>
          <a:lstStyle/>
          <a:p>
            <a:r>
              <a:rPr lang="en-US" dirty="0" smtClean="0">
                <a:solidFill>
                  <a:srgbClr val="7030A0"/>
                </a:solidFill>
              </a:rPr>
              <a:t/>
            </a:r>
            <a:br>
              <a:rPr lang="en-US" dirty="0" smtClean="0">
                <a:solidFill>
                  <a:srgbClr val="7030A0"/>
                </a:solidFill>
              </a:rPr>
            </a:br>
            <a:r>
              <a:rPr lang="en-US" dirty="0" smtClean="0">
                <a:solidFill>
                  <a:srgbClr val="7030A0"/>
                </a:solidFill>
              </a:rPr>
              <a:t>The </a:t>
            </a:r>
            <a:r>
              <a:rPr lang="en-US" dirty="0">
                <a:solidFill>
                  <a:srgbClr val="7030A0"/>
                </a:solidFill>
              </a:rPr>
              <a:t>isotopic composition</a:t>
            </a:r>
            <a:br>
              <a:rPr lang="en-US" dirty="0">
                <a:solidFill>
                  <a:srgbClr val="7030A0"/>
                </a:solidFill>
              </a:rPr>
            </a:br>
            <a:endParaRPr lang="ru-RU" dirty="0">
              <a:solidFill>
                <a:srgbClr val="7030A0"/>
              </a:solidFill>
            </a:endParaRPr>
          </a:p>
        </p:txBody>
      </p:sp>
      <p:sp>
        <p:nvSpPr>
          <p:cNvPr id="3" name="Объект 2"/>
          <p:cNvSpPr>
            <a:spLocks noGrp="1"/>
          </p:cNvSpPr>
          <p:nvPr>
            <p:ph idx="1"/>
          </p:nvPr>
        </p:nvSpPr>
        <p:spPr>
          <a:xfrm>
            <a:off x="179512" y="1052736"/>
            <a:ext cx="8964488" cy="4896544"/>
          </a:xfrm>
        </p:spPr>
        <p:txBody>
          <a:bodyPr>
            <a:normAutofit/>
          </a:bodyPr>
          <a:lstStyle/>
          <a:p>
            <a:r>
              <a:rPr lang="en-US" dirty="0"/>
              <a:t>Isotopes are varieties of the same chemical element that differ from each other by mass of atoms. </a:t>
            </a:r>
            <a:r>
              <a:rPr lang="en-US" dirty="0" smtClean="0"/>
              <a:t>There are </a:t>
            </a:r>
            <a:r>
              <a:rPr lang="en-US" dirty="0"/>
              <a:t>stable and radioactive isotopes of chemical elements </a:t>
            </a:r>
            <a:r>
              <a:rPr lang="en-US" dirty="0" smtClean="0"/>
              <a:t>(as </a:t>
            </a:r>
            <a:r>
              <a:rPr lang="en-US" dirty="0"/>
              <a:t>the water itself </a:t>
            </a:r>
            <a:r>
              <a:rPr lang="en-US" dirty="0" smtClean="0"/>
              <a:t>H </a:t>
            </a:r>
            <a:r>
              <a:rPr lang="en-US" dirty="0"/>
              <a:t>and </a:t>
            </a:r>
            <a:r>
              <a:rPr lang="en-US" dirty="0" smtClean="0"/>
              <a:t>O), </a:t>
            </a:r>
            <a:r>
              <a:rPr lang="en-US" dirty="0"/>
              <a:t>and </a:t>
            </a:r>
            <a:r>
              <a:rPr lang="en-US" dirty="0" smtClean="0"/>
              <a:t>macro- </a:t>
            </a:r>
            <a:r>
              <a:rPr lang="en-US" dirty="0"/>
              <a:t>and </a:t>
            </a:r>
            <a:r>
              <a:rPr lang="en-US" dirty="0" smtClean="0"/>
              <a:t>micro.</a:t>
            </a:r>
          </a:p>
          <a:p>
            <a:r>
              <a:rPr lang="en-US" dirty="0"/>
              <a:t>The most frequently occurring are stable isotopes of hydrogen (1H, 2H), oxygen (16O, 1Smilie: 8O), carbon (12C, 13C), sulfur (32S), helium (3He), argon (36 </a:t>
            </a:r>
            <a:r>
              <a:rPr lang="en-US" dirty="0" err="1"/>
              <a:t>Ar</a:t>
            </a:r>
            <a:r>
              <a:rPr lang="en-US" dirty="0"/>
              <a:t>).</a:t>
            </a:r>
            <a:endParaRPr lang="ru-RU" dirty="0"/>
          </a:p>
        </p:txBody>
      </p:sp>
    </p:spTree>
    <p:extLst>
      <p:ext uri="{BB962C8B-B14F-4D97-AF65-F5344CB8AC3E}">
        <p14:creationId xmlns:p14="http://schemas.microsoft.com/office/powerpoint/2010/main" val="1613466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7030A0"/>
                </a:solidFill>
              </a:rPr>
              <a:t>R</a:t>
            </a:r>
            <a:r>
              <a:rPr lang="en-US" dirty="0" smtClean="0">
                <a:solidFill>
                  <a:srgbClr val="7030A0"/>
                </a:solidFill>
              </a:rPr>
              <a:t>adioactive </a:t>
            </a:r>
            <a:r>
              <a:rPr lang="en-US" dirty="0">
                <a:solidFill>
                  <a:srgbClr val="7030A0"/>
                </a:solidFill>
              </a:rPr>
              <a:t>isotopes </a:t>
            </a:r>
            <a:endParaRPr lang="ru-RU" dirty="0">
              <a:solidFill>
                <a:srgbClr val="7030A0"/>
              </a:solidFill>
            </a:endParaRPr>
          </a:p>
        </p:txBody>
      </p:sp>
      <p:sp>
        <p:nvSpPr>
          <p:cNvPr id="3" name="Объект 2"/>
          <p:cNvSpPr>
            <a:spLocks noGrp="1"/>
          </p:cNvSpPr>
          <p:nvPr>
            <p:ph idx="1"/>
          </p:nvPr>
        </p:nvSpPr>
        <p:spPr>
          <a:xfrm>
            <a:off x="467544" y="1268760"/>
            <a:ext cx="8352928" cy="5256584"/>
          </a:xfrm>
        </p:spPr>
        <p:txBody>
          <a:bodyPr/>
          <a:lstStyle/>
          <a:p>
            <a:endParaRPr lang="ru-RU"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338" y="2347913"/>
            <a:ext cx="450532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78462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76363"/>
            <a:ext cx="7056783" cy="4716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755576" y="764704"/>
            <a:ext cx="7772400" cy="1470025"/>
          </a:xfrm>
        </p:spPr>
        <p:txBody>
          <a:bodyPr>
            <a:noAutofit/>
          </a:bodyPr>
          <a:lstStyle/>
          <a:p>
            <a:r>
              <a:rPr lang="en-US" sz="4800" b="1" dirty="0" err="1">
                <a:solidFill>
                  <a:srgbClr val="7030A0"/>
                </a:solidFill>
              </a:rPr>
              <a:t>Hydrogeochemical</a:t>
            </a:r>
            <a:r>
              <a:rPr lang="en-US" sz="4800" b="1" dirty="0">
                <a:solidFill>
                  <a:srgbClr val="7030A0"/>
                </a:solidFill>
              </a:rPr>
              <a:t> methods of searches</a:t>
            </a:r>
            <a:endParaRPr lang="ru-RU" sz="4800" b="1" dirty="0">
              <a:solidFill>
                <a:srgbClr val="7030A0"/>
              </a:solidFill>
            </a:endParaRPr>
          </a:p>
        </p:txBody>
      </p:sp>
      <p:sp>
        <p:nvSpPr>
          <p:cNvPr id="3" name="Подзаголовок 2"/>
          <p:cNvSpPr>
            <a:spLocks noGrp="1"/>
          </p:cNvSpPr>
          <p:nvPr>
            <p:ph type="subTitle" idx="1"/>
          </p:nvPr>
        </p:nvSpPr>
        <p:spPr>
          <a:xfrm>
            <a:off x="1259632" y="2852936"/>
            <a:ext cx="6400800" cy="1752600"/>
          </a:xfrm>
        </p:spPr>
        <p:txBody>
          <a:bodyPr>
            <a:normAutofit/>
          </a:bodyPr>
          <a:lstStyle/>
          <a:p>
            <a:r>
              <a:rPr lang="en-US" b="1" dirty="0" smtClean="0">
                <a:solidFill>
                  <a:schemeClr val="tx1"/>
                </a:solidFill>
              </a:rPr>
              <a:t>Lecture 6</a:t>
            </a:r>
            <a:endParaRPr lang="ru-RU" b="1" dirty="0" smtClean="0">
              <a:solidFill>
                <a:schemeClr val="tx1"/>
              </a:solidFill>
            </a:endParaRPr>
          </a:p>
          <a:p>
            <a:r>
              <a:rPr lang="en-US" b="1" dirty="0">
                <a:solidFill>
                  <a:schemeClr val="tx1"/>
                </a:solidFill>
              </a:rPr>
              <a:t>Migration of Elements </a:t>
            </a:r>
            <a:endParaRPr lang="en-US" b="1" dirty="0" smtClean="0">
              <a:solidFill>
                <a:schemeClr val="tx1"/>
              </a:solidFill>
            </a:endParaRPr>
          </a:p>
        </p:txBody>
      </p:sp>
    </p:spTree>
    <p:extLst>
      <p:ext uri="{BB962C8B-B14F-4D97-AF65-F5344CB8AC3E}">
        <p14:creationId xmlns:p14="http://schemas.microsoft.com/office/powerpoint/2010/main" val="28782211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FF0000"/>
                </a:solidFill>
              </a:rPr>
              <a:t>Migration of Elements </a:t>
            </a:r>
            <a:endParaRPr lang="ru-RU" dirty="0">
              <a:solidFill>
                <a:srgbClr val="FF0000"/>
              </a:solidFill>
            </a:endParaRPr>
          </a:p>
        </p:txBody>
      </p:sp>
      <p:sp>
        <p:nvSpPr>
          <p:cNvPr id="3" name="Объект 2"/>
          <p:cNvSpPr>
            <a:spLocks noGrp="1"/>
          </p:cNvSpPr>
          <p:nvPr>
            <p:ph idx="1"/>
          </p:nvPr>
        </p:nvSpPr>
        <p:spPr/>
        <p:txBody>
          <a:bodyPr/>
          <a:lstStyle/>
          <a:p>
            <a:r>
              <a:rPr lang="en-US" dirty="0"/>
              <a:t>Migration of Elements is the movement and redistribution of chemical elements in the earth’s crust and on its surface. The term was introduced by A. E. </a:t>
            </a:r>
            <a:r>
              <a:rPr lang="en-US" dirty="0" err="1"/>
              <a:t>Fersman</a:t>
            </a:r>
            <a:r>
              <a:rPr lang="en-US" dirty="0"/>
              <a:t> in 1923.</a:t>
            </a:r>
            <a:endParaRPr lang="ru-RU" dirty="0"/>
          </a:p>
        </p:txBody>
      </p:sp>
    </p:spTree>
    <p:extLst>
      <p:ext uri="{BB962C8B-B14F-4D97-AF65-F5344CB8AC3E}">
        <p14:creationId xmlns:p14="http://schemas.microsoft.com/office/powerpoint/2010/main" val="42079379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tx2"/>
                </a:solidFill>
              </a:rPr>
              <a:t>The Form of Migration</a:t>
            </a:r>
            <a:endParaRPr lang="ru-RU" b="1" dirty="0">
              <a:solidFill>
                <a:schemeClr val="tx2"/>
              </a:solidFill>
            </a:endParaRPr>
          </a:p>
        </p:txBody>
      </p:sp>
      <p:sp>
        <p:nvSpPr>
          <p:cNvPr id="3" name="Объект 2"/>
          <p:cNvSpPr>
            <a:spLocks noGrp="1"/>
          </p:cNvSpPr>
          <p:nvPr>
            <p:ph idx="1"/>
          </p:nvPr>
        </p:nvSpPr>
        <p:spPr>
          <a:xfrm>
            <a:off x="179512" y="1196752"/>
            <a:ext cx="8712968" cy="5256584"/>
          </a:xfrm>
        </p:spPr>
        <p:txBody>
          <a:bodyPr/>
          <a:lstStyle/>
          <a:p>
            <a:r>
              <a:rPr lang="en-US" dirty="0"/>
              <a:t>Migration of elements may take place in the </a:t>
            </a:r>
            <a:r>
              <a:rPr lang="en-US" dirty="0">
                <a:solidFill>
                  <a:srgbClr val="C00000"/>
                </a:solidFill>
              </a:rPr>
              <a:t>liquid phase </a:t>
            </a:r>
            <a:r>
              <a:rPr lang="en-US" dirty="0"/>
              <a:t>(in melts, hydrothermal solutions, and subterranean </a:t>
            </a:r>
            <a:r>
              <a:rPr lang="ru-RU" dirty="0" smtClean="0">
                <a:solidFill>
                  <a:schemeClr val="tx2"/>
                </a:solidFill>
              </a:rPr>
              <a:t>грунтовых</a:t>
            </a:r>
            <a:r>
              <a:rPr lang="ru-RU" dirty="0" smtClean="0"/>
              <a:t> </a:t>
            </a:r>
            <a:r>
              <a:rPr lang="en-US" dirty="0" smtClean="0"/>
              <a:t>and </a:t>
            </a:r>
            <a:r>
              <a:rPr lang="en-US" dirty="0"/>
              <a:t>surface water), in the </a:t>
            </a:r>
            <a:r>
              <a:rPr lang="en-US" dirty="0">
                <a:solidFill>
                  <a:srgbClr val="C00000"/>
                </a:solidFill>
              </a:rPr>
              <a:t>gaseous phase </a:t>
            </a:r>
            <a:r>
              <a:rPr lang="en-US" dirty="0"/>
              <a:t>(with volcanic gases and fumaroles, and gases from mineral sources, petroleum deposits, and decaying </a:t>
            </a:r>
            <a:r>
              <a:rPr lang="ru-RU" dirty="0" smtClean="0">
                <a:solidFill>
                  <a:schemeClr val="tx2"/>
                </a:solidFill>
              </a:rPr>
              <a:t>разлагающихся </a:t>
            </a:r>
            <a:r>
              <a:rPr lang="en-US" dirty="0" smtClean="0"/>
              <a:t>organic </a:t>
            </a:r>
            <a:r>
              <a:rPr lang="en-US" dirty="0"/>
              <a:t>compounds), and in the </a:t>
            </a:r>
            <a:r>
              <a:rPr lang="en-US" dirty="0">
                <a:solidFill>
                  <a:srgbClr val="C00000"/>
                </a:solidFill>
              </a:rPr>
              <a:t>solid phase </a:t>
            </a:r>
            <a:r>
              <a:rPr lang="en-US" dirty="0"/>
              <a:t>(as a result of diffusion and recrystallization). </a:t>
            </a:r>
            <a:endParaRPr lang="ru-RU" dirty="0"/>
          </a:p>
        </p:txBody>
      </p:sp>
    </p:spTree>
    <p:extLst>
      <p:ext uri="{BB962C8B-B14F-4D97-AF65-F5344CB8AC3E}">
        <p14:creationId xmlns:p14="http://schemas.microsoft.com/office/powerpoint/2010/main" val="1302532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solidFill>
              </a:rPr>
              <a:t>The Form of Migration</a:t>
            </a:r>
            <a:endParaRPr lang="ru-RU" b="1" dirty="0">
              <a:solidFill>
                <a:schemeClr val="tx2"/>
              </a:solidFill>
            </a:endParaRPr>
          </a:p>
        </p:txBody>
      </p:sp>
      <p:sp>
        <p:nvSpPr>
          <p:cNvPr id="3" name="Объект 2"/>
          <p:cNvSpPr>
            <a:spLocks noGrp="1"/>
          </p:cNvSpPr>
          <p:nvPr>
            <p:ph idx="1"/>
          </p:nvPr>
        </p:nvSpPr>
        <p:spPr/>
        <p:txBody>
          <a:bodyPr/>
          <a:lstStyle/>
          <a:p>
            <a:r>
              <a:rPr lang="en-US" dirty="0"/>
              <a:t>Migration in solid form takes place mainly on a mechanical basis (for example, taluses </a:t>
            </a:r>
            <a:r>
              <a:rPr lang="ru-RU" dirty="0" smtClean="0">
                <a:solidFill>
                  <a:schemeClr val="tx2"/>
                </a:solidFill>
              </a:rPr>
              <a:t>осыпи</a:t>
            </a:r>
            <a:r>
              <a:rPr lang="ru-RU" dirty="0" smtClean="0"/>
              <a:t> </a:t>
            </a:r>
            <a:r>
              <a:rPr lang="en-US" dirty="0" smtClean="0"/>
              <a:t>and </a:t>
            </a:r>
            <a:r>
              <a:rPr lang="en-US" dirty="0"/>
              <a:t>flows of water and </a:t>
            </a:r>
            <a:r>
              <a:rPr lang="en-US" dirty="0" smtClean="0"/>
              <a:t>dust</a:t>
            </a:r>
            <a:r>
              <a:rPr lang="ru-RU" dirty="0" smtClean="0"/>
              <a:t> – </a:t>
            </a:r>
            <a:r>
              <a:rPr lang="ru-RU" dirty="0" smtClean="0">
                <a:solidFill>
                  <a:schemeClr val="tx2"/>
                </a:solidFill>
              </a:rPr>
              <a:t>пыль</a:t>
            </a:r>
            <a:r>
              <a:rPr lang="ru-RU" dirty="0" smtClean="0"/>
              <a:t> </a:t>
            </a:r>
            <a:r>
              <a:rPr lang="en-US" dirty="0" smtClean="0"/>
              <a:t>). </a:t>
            </a:r>
            <a:r>
              <a:rPr lang="en-US" dirty="0"/>
              <a:t>In aqueous solutions, elements migrate in the form of ions, molecules, and colloidal particles; in gases they move as molecules and aerosols.</a:t>
            </a:r>
            <a:endParaRPr lang="ru-RU" dirty="0"/>
          </a:p>
        </p:txBody>
      </p:sp>
    </p:spTree>
    <p:extLst>
      <p:ext uri="{BB962C8B-B14F-4D97-AF65-F5344CB8AC3E}">
        <p14:creationId xmlns:p14="http://schemas.microsoft.com/office/powerpoint/2010/main" val="24299212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B050"/>
                </a:solidFill>
              </a:rPr>
              <a:t>The ability to migrate </a:t>
            </a:r>
            <a:r>
              <a:rPr lang="en-US" dirty="0" smtClean="0">
                <a:solidFill>
                  <a:srgbClr val="00B050"/>
                </a:solidFill>
              </a:rPr>
              <a:t>(conditions)</a:t>
            </a:r>
            <a:endParaRPr lang="ru-RU" dirty="0">
              <a:solidFill>
                <a:srgbClr val="00B050"/>
              </a:solidFill>
            </a:endParaRPr>
          </a:p>
        </p:txBody>
      </p:sp>
      <p:sp>
        <p:nvSpPr>
          <p:cNvPr id="3" name="Объект 2"/>
          <p:cNvSpPr>
            <a:spLocks noGrp="1"/>
          </p:cNvSpPr>
          <p:nvPr>
            <p:ph idx="1"/>
          </p:nvPr>
        </p:nvSpPr>
        <p:spPr/>
        <p:txBody>
          <a:bodyPr>
            <a:normAutofit fontScale="85000" lnSpcReduction="10000"/>
          </a:bodyPr>
          <a:lstStyle/>
          <a:p>
            <a:r>
              <a:rPr lang="en-US" dirty="0"/>
              <a:t>The ability to migrate differs in different elements; it depends on the nature of the chemical compounds and on the physicochemical conditions under which the elements migrate. </a:t>
            </a:r>
            <a:endParaRPr lang="ru-RU" dirty="0" smtClean="0"/>
          </a:p>
          <a:p>
            <a:r>
              <a:rPr lang="en-US" dirty="0" smtClean="0"/>
              <a:t>The </a:t>
            </a:r>
            <a:r>
              <a:rPr lang="en-US" dirty="0"/>
              <a:t>out-washing and dispersion of certain chemical elements and the accumulation of others, which often produces commercial deposits, take place as a result of the migration of elements</a:t>
            </a:r>
            <a:r>
              <a:rPr lang="en-US" dirty="0" smtClean="0"/>
              <a:t>.</a:t>
            </a:r>
            <a:endParaRPr lang="ru-RU" dirty="0" smtClean="0"/>
          </a:p>
          <a:p>
            <a:r>
              <a:rPr lang="en-US" dirty="0" smtClean="0"/>
              <a:t> </a:t>
            </a:r>
            <a:r>
              <a:rPr lang="en-US" dirty="0"/>
              <a:t>Intensive migration of elements is observed during the processes of </a:t>
            </a:r>
            <a:r>
              <a:rPr lang="en-US" dirty="0" err="1"/>
              <a:t>metasomatism</a:t>
            </a:r>
            <a:r>
              <a:rPr lang="en-US" dirty="0"/>
              <a:t> and chemical differentiation in marine bodies of water</a:t>
            </a:r>
            <a:endParaRPr lang="ru-RU" dirty="0"/>
          </a:p>
        </p:txBody>
      </p:sp>
    </p:spTree>
    <p:extLst>
      <p:ext uri="{BB962C8B-B14F-4D97-AF65-F5344CB8AC3E}">
        <p14:creationId xmlns:p14="http://schemas.microsoft.com/office/powerpoint/2010/main" val="3873677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B050"/>
                </a:solidFill>
              </a:rPr>
              <a:t>The ability to migrate (conditions)</a:t>
            </a:r>
            <a:endParaRPr lang="ru-RU" dirty="0">
              <a:solidFill>
                <a:srgbClr val="00B050"/>
              </a:solidFill>
            </a:endParaRPr>
          </a:p>
        </p:txBody>
      </p:sp>
      <p:sp>
        <p:nvSpPr>
          <p:cNvPr id="3" name="Объект 2"/>
          <p:cNvSpPr>
            <a:spLocks noGrp="1"/>
          </p:cNvSpPr>
          <p:nvPr>
            <p:ph idx="1"/>
          </p:nvPr>
        </p:nvSpPr>
        <p:spPr/>
        <p:txBody>
          <a:bodyPr/>
          <a:lstStyle/>
          <a:p>
            <a:r>
              <a:rPr lang="en-US" dirty="0"/>
              <a:t>Biogeochemical processes play a major role in the migration of elements that takes place under the influence of external </a:t>
            </a:r>
            <a:r>
              <a:rPr lang="ru-RU" dirty="0" smtClean="0">
                <a:solidFill>
                  <a:schemeClr val="tx2">
                    <a:lumMod val="60000"/>
                    <a:lumOff val="40000"/>
                  </a:schemeClr>
                </a:solidFill>
              </a:rPr>
              <a:t>внешних </a:t>
            </a:r>
            <a:r>
              <a:rPr lang="en-US" dirty="0" smtClean="0"/>
              <a:t>processes</a:t>
            </a:r>
            <a:r>
              <a:rPr lang="en-US" dirty="0"/>
              <a:t>. </a:t>
            </a:r>
            <a:endParaRPr lang="ru-RU" dirty="0" smtClean="0"/>
          </a:p>
          <a:p>
            <a:r>
              <a:rPr lang="en-US" dirty="0" smtClean="0">
                <a:solidFill>
                  <a:srgbClr val="C00000"/>
                </a:solidFill>
              </a:rPr>
              <a:t>Methods </a:t>
            </a:r>
            <a:r>
              <a:rPr lang="en-US" dirty="0">
                <a:solidFill>
                  <a:srgbClr val="C00000"/>
                </a:solidFill>
              </a:rPr>
              <a:t>of geochemical mineral prospecting are based on the regularities of the migration of elements</a:t>
            </a:r>
            <a:endParaRPr lang="ru-RU" dirty="0">
              <a:solidFill>
                <a:srgbClr val="C00000"/>
              </a:solidFill>
            </a:endParaRPr>
          </a:p>
        </p:txBody>
      </p:sp>
    </p:spTree>
    <p:extLst>
      <p:ext uri="{BB962C8B-B14F-4D97-AF65-F5344CB8AC3E}">
        <p14:creationId xmlns:p14="http://schemas.microsoft.com/office/powerpoint/2010/main" val="306973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C00000"/>
                </a:solidFill>
              </a:rPr>
              <a:t>Migration factors </a:t>
            </a:r>
            <a:endParaRPr lang="ru-RU" dirty="0">
              <a:solidFill>
                <a:srgbClr val="C00000"/>
              </a:solidFill>
            </a:endParaRPr>
          </a:p>
        </p:txBody>
      </p:sp>
      <p:sp>
        <p:nvSpPr>
          <p:cNvPr id="3" name="Объект 2"/>
          <p:cNvSpPr>
            <a:spLocks noGrp="1"/>
          </p:cNvSpPr>
          <p:nvPr>
            <p:ph idx="1"/>
          </p:nvPr>
        </p:nvSpPr>
        <p:spPr>
          <a:xfrm>
            <a:off x="251520" y="1052736"/>
            <a:ext cx="8640960" cy="5688632"/>
          </a:xfrm>
        </p:spPr>
        <p:txBody>
          <a:bodyPr>
            <a:normAutofit fontScale="92500" lnSpcReduction="10000"/>
          </a:bodyPr>
          <a:lstStyle/>
          <a:p>
            <a:r>
              <a:rPr lang="en-US" dirty="0"/>
              <a:t>Migration factors are divided into internal and external. </a:t>
            </a:r>
            <a:r>
              <a:rPr lang="en-US" b="1" dirty="0">
                <a:solidFill>
                  <a:schemeClr val="tx2"/>
                </a:solidFill>
              </a:rPr>
              <a:t>Internal factors </a:t>
            </a:r>
            <a:r>
              <a:rPr lang="en-US" dirty="0"/>
              <a:t>- factors that related only to the properties of atoms and their compounds, they include</a:t>
            </a:r>
            <a:r>
              <a:rPr lang="en-US" dirty="0" smtClean="0"/>
              <a:t>:</a:t>
            </a:r>
            <a:endParaRPr lang="ru-RU" dirty="0" smtClean="0"/>
          </a:p>
          <a:p>
            <a:r>
              <a:rPr lang="en-US" dirty="0"/>
              <a:t>1. The connection properties, including physical concentration of substances;</a:t>
            </a:r>
          </a:p>
          <a:p>
            <a:r>
              <a:rPr lang="en-US" dirty="0"/>
              <a:t>2. Chemical properties or the ability of atoms and compounds </a:t>
            </a:r>
            <a:r>
              <a:rPr lang="en-US" dirty="0" smtClean="0"/>
              <a:t>to  </a:t>
            </a:r>
            <a:r>
              <a:rPr lang="en-US" dirty="0"/>
              <a:t>chemical reactions;</a:t>
            </a:r>
          </a:p>
          <a:p>
            <a:r>
              <a:rPr lang="en-US" dirty="0"/>
              <a:t>3. Energy and the chemical </a:t>
            </a:r>
            <a:r>
              <a:rPr lang="en-US" dirty="0" smtClean="0"/>
              <a:t>-crystallization properties </a:t>
            </a:r>
            <a:r>
              <a:rPr lang="en-US" dirty="0"/>
              <a:t>of substances;</a:t>
            </a:r>
          </a:p>
          <a:p>
            <a:r>
              <a:rPr lang="en-US" dirty="0"/>
              <a:t>4. Gravitational factor associated with atomic mass;</a:t>
            </a:r>
          </a:p>
          <a:p>
            <a:r>
              <a:rPr lang="en-US" dirty="0"/>
              <a:t>5. The radioactive properties of atoms.</a:t>
            </a:r>
            <a:endParaRPr lang="ru-RU" dirty="0"/>
          </a:p>
        </p:txBody>
      </p:sp>
    </p:spTree>
    <p:extLst>
      <p:ext uri="{BB962C8B-B14F-4D97-AF65-F5344CB8AC3E}">
        <p14:creationId xmlns:p14="http://schemas.microsoft.com/office/powerpoint/2010/main" val="1427934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002060"/>
                </a:solidFill>
              </a:rPr>
              <a:t>Migration factors </a:t>
            </a:r>
            <a:endParaRPr lang="ru-RU" dirty="0">
              <a:solidFill>
                <a:srgbClr val="002060"/>
              </a:solidFill>
            </a:endParaRPr>
          </a:p>
        </p:txBody>
      </p:sp>
      <p:sp>
        <p:nvSpPr>
          <p:cNvPr id="3" name="Объект 2"/>
          <p:cNvSpPr>
            <a:spLocks noGrp="1"/>
          </p:cNvSpPr>
          <p:nvPr>
            <p:ph idx="1"/>
          </p:nvPr>
        </p:nvSpPr>
        <p:spPr/>
        <p:txBody>
          <a:bodyPr/>
          <a:lstStyle/>
          <a:p>
            <a:r>
              <a:rPr lang="en-US" b="1" dirty="0">
                <a:solidFill>
                  <a:srgbClr val="C00000"/>
                </a:solidFill>
              </a:rPr>
              <a:t>External factors are determined by the environment, do not depend on the individual properties of the migration of substances</a:t>
            </a:r>
            <a:endParaRPr lang="ru-RU" dirty="0"/>
          </a:p>
        </p:txBody>
      </p:sp>
    </p:spTree>
    <p:extLst>
      <p:ext uri="{BB962C8B-B14F-4D97-AF65-F5344CB8AC3E}">
        <p14:creationId xmlns:p14="http://schemas.microsoft.com/office/powerpoint/2010/main" val="21781883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chemeClr val="bg2">
                    <a:lumMod val="50000"/>
                  </a:schemeClr>
                </a:solidFill>
              </a:rPr>
              <a:t>Mechanical migration </a:t>
            </a:r>
            <a:endParaRPr lang="ru-RU" dirty="0">
              <a:solidFill>
                <a:schemeClr val="bg2">
                  <a:lumMod val="50000"/>
                </a:schemeClr>
              </a:solidFill>
            </a:endParaRPr>
          </a:p>
        </p:txBody>
      </p:sp>
      <p:sp>
        <p:nvSpPr>
          <p:cNvPr id="3" name="Объект 2"/>
          <p:cNvSpPr>
            <a:spLocks noGrp="1"/>
          </p:cNvSpPr>
          <p:nvPr>
            <p:ph idx="1"/>
          </p:nvPr>
        </p:nvSpPr>
        <p:spPr/>
        <p:txBody>
          <a:bodyPr/>
          <a:lstStyle/>
          <a:p>
            <a:r>
              <a:rPr lang="en-US" dirty="0"/>
              <a:t>Mechanical migration (</a:t>
            </a:r>
            <a:r>
              <a:rPr lang="en-US" dirty="0" err="1"/>
              <a:t>mehanogenez</a:t>
            </a:r>
            <a:r>
              <a:rPr lang="en-US" dirty="0"/>
              <a:t>) is due to the work of rivers, streams, wind, glaciers, volcanoes, tectonic forces and other factors.</a:t>
            </a:r>
            <a:endParaRPr lang="ru-RU" dirty="0"/>
          </a:p>
        </p:txBody>
      </p:sp>
    </p:spTree>
    <p:extLst>
      <p:ext uri="{BB962C8B-B14F-4D97-AF65-F5344CB8AC3E}">
        <p14:creationId xmlns:p14="http://schemas.microsoft.com/office/powerpoint/2010/main" val="259844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solidFill>
                  <a:schemeClr val="accent2">
                    <a:lumMod val="75000"/>
                  </a:schemeClr>
                </a:solidFill>
              </a:rPr>
              <a:t>Physical </a:t>
            </a:r>
            <a:r>
              <a:rPr lang="en-US" dirty="0">
                <a:solidFill>
                  <a:schemeClr val="accent2">
                    <a:lumMod val="75000"/>
                  </a:schemeClr>
                </a:solidFill>
              </a:rPr>
              <a:t>and chemical migration.</a:t>
            </a:r>
            <a:br>
              <a:rPr lang="en-US" dirty="0">
                <a:solidFill>
                  <a:schemeClr val="accent2">
                    <a:lumMod val="75000"/>
                  </a:schemeClr>
                </a:solidFill>
              </a:rPr>
            </a:br>
            <a:r>
              <a:rPr lang="en-US" dirty="0" smtClean="0">
                <a:solidFill>
                  <a:srgbClr val="0070C0"/>
                </a:solidFill>
              </a:rPr>
              <a:t>Diffusion</a:t>
            </a:r>
            <a:endParaRPr lang="ru-RU" dirty="0">
              <a:solidFill>
                <a:srgbClr val="0070C0"/>
              </a:solidFill>
            </a:endParaRPr>
          </a:p>
        </p:txBody>
      </p:sp>
      <p:sp>
        <p:nvSpPr>
          <p:cNvPr id="3" name="Объект 2"/>
          <p:cNvSpPr>
            <a:spLocks noGrp="1"/>
          </p:cNvSpPr>
          <p:nvPr>
            <p:ph idx="1"/>
          </p:nvPr>
        </p:nvSpPr>
        <p:spPr>
          <a:xfrm>
            <a:off x="457200" y="1600200"/>
            <a:ext cx="8507288" cy="4997152"/>
          </a:xfrm>
        </p:spPr>
        <p:txBody>
          <a:bodyPr>
            <a:normAutofit fontScale="92500" lnSpcReduction="10000"/>
          </a:bodyPr>
          <a:lstStyle/>
          <a:p>
            <a:r>
              <a:rPr lang="en-US" dirty="0"/>
              <a:t>The simplest form of physical and chemical migration - </a:t>
            </a:r>
            <a:r>
              <a:rPr lang="en-US" b="1" dirty="0">
                <a:solidFill>
                  <a:srgbClr val="0070C0"/>
                </a:solidFill>
              </a:rPr>
              <a:t>diffusion</a:t>
            </a:r>
            <a:r>
              <a:rPr lang="en-US" dirty="0"/>
              <a:t> - a process of self-arbitrary and irreversible transfer of matter from one part of the system to another, which is caused by the thermal motion of the particles. Rocks are heterogeneous systems, enclosing solutions and / or gases that interact with it. In nature are typically diffused through a series of layers with dissimilar different diffusion coefficient. Thus on its passage can affect the porosity of the medium, its structure and rock moisture stratification.</a:t>
            </a:r>
            <a:endParaRPr lang="ru-RU" dirty="0"/>
          </a:p>
        </p:txBody>
      </p:sp>
    </p:spTree>
    <p:extLst>
      <p:ext uri="{BB962C8B-B14F-4D97-AF65-F5344CB8AC3E}">
        <p14:creationId xmlns:p14="http://schemas.microsoft.com/office/powerpoint/2010/main" val="10976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chemeClr val="accent5">
                    <a:lumMod val="75000"/>
                  </a:schemeClr>
                </a:solidFill>
              </a:rPr>
              <a:t>Convection</a:t>
            </a:r>
            <a:endParaRPr lang="ru-RU" dirty="0">
              <a:solidFill>
                <a:schemeClr val="accent5">
                  <a:lumMod val="75000"/>
                </a:schemeClr>
              </a:solidFill>
            </a:endParaRPr>
          </a:p>
        </p:txBody>
      </p:sp>
      <p:sp>
        <p:nvSpPr>
          <p:cNvPr id="3" name="Объект 2"/>
          <p:cNvSpPr>
            <a:spLocks noGrp="1"/>
          </p:cNvSpPr>
          <p:nvPr>
            <p:ph idx="1"/>
          </p:nvPr>
        </p:nvSpPr>
        <p:spPr>
          <a:xfrm>
            <a:off x="0" y="1340768"/>
            <a:ext cx="8964488" cy="5328592"/>
          </a:xfrm>
        </p:spPr>
        <p:txBody>
          <a:bodyPr>
            <a:normAutofit/>
          </a:bodyPr>
          <a:lstStyle/>
          <a:p>
            <a:r>
              <a:rPr lang="en-US" dirty="0"/>
              <a:t>Interconnecting </a:t>
            </a:r>
            <a:r>
              <a:rPr lang="ru-RU" dirty="0" smtClean="0">
                <a:solidFill>
                  <a:schemeClr val="tx2">
                    <a:lumMod val="60000"/>
                    <a:lumOff val="40000"/>
                  </a:schemeClr>
                </a:solidFill>
              </a:rPr>
              <a:t>смежный</a:t>
            </a:r>
            <a:r>
              <a:rPr lang="ru-RU" dirty="0" smtClean="0"/>
              <a:t> </a:t>
            </a:r>
            <a:r>
              <a:rPr lang="en-US" dirty="0" smtClean="0"/>
              <a:t>diffusion </a:t>
            </a:r>
            <a:r>
              <a:rPr lang="en-US" dirty="0"/>
              <a:t>process - </a:t>
            </a:r>
            <a:r>
              <a:rPr lang="en-US" b="1" dirty="0">
                <a:solidFill>
                  <a:schemeClr val="tx2">
                    <a:lumMod val="60000"/>
                    <a:lumOff val="40000"/>
                  </a:schemeClr>
                </a:solidFill>
              </a:rPr>
              <a:t>convection</a:t>
            </a:r>
            <a:r>
              <a:rPr lang="en-US" dirty="0"/>
              <a:t> - migration of mass flows of gas or liquid, the particles move with the solvent occurs. Convection is typical for the upper mantle and crustal. Convection in a porous medium </a:t>
            </a:r>
            <a:r>
              <a:rPr lang="en-US" dirty="0">
                <a:solidFill>
                  <a:schemeClr val="tx2">
                    <a:lumMod val="60000"/>
                    <a:lumOff val="40000"/>
                  </a:schemeClr>
                </a:solidFill>
              </a:rPr>
              <a:t>is called filtering</a:t>
            </a:r>
            <a:r>
              <a:rPr lang="en-US" dirty="0"/>
              <a:t>, which is considerably faster than diffusion and particularly characteristic of the upper crust - the zone of active water exchange, although it may develop in the depths of the earth.</a:t>
            </a:r>
            <a:endParaRPr lang="ru-RU" dirty="0"/>
          </a:p>
        </p:txBody>
      </p:sp>
    </p:spTree>
    <p:extLst>
      <p:ext uri="{BB962C8B-B14F-4D97-AF65-F5344CB8AC3E}">
        <p14:creationId xmlns:p14="http://schemas.microsoft.com/office/powerpoint/2010/main" val="3925229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tx2">
                    <a:lumMod val="60000"/>
                    <a:lumOff val="40000"/>
                  </a:schemeClr>
                </a:solidFill>
              </a:rPr>
              <a:t>S</a:t>
            </a:r>
            <a:r>
              <a:rPr lang="en-US" b="1" dirty="0" smtClean="0">
                <a:solidFill>
                  <a:schemeClr val="tx2">
                    <a:lumMod val="60000"/>
                    <a:lumOff val="40000"/>
                  </a:schemeClr>
                </a:solidFill>
              </a:rPr>
              <a:t>orption</a:t>
            </a:r>
            <a:endParaRPr lang="ru-RU" b="1" dirty="0">
              <a:solidFill>
                <a:schemeClr val="tx2">
                  <a:lumMod val="60000"/>
                  <a:lumOff val="40000"/>
                </a:schemeClr>
              </a:solidFill>
            </a:endParaRPr>
          </a:p>
        </p:txBody>
      </p:sp>
      <p:sp>
        <p:nvSpPr>
          <p:cNvPr id="3" name="Объект 2"/>
          <p:cNvSpPr>
            <a:spLocks noGrp="1"/>
          </p:cNvSpPr>
          <p:nvPr>
            <p:ph idx="1"/>
          </p:nvPr>
        </p:nvSpPr>
        <p:spPr/>
        <p:txBody>
          <a:bodyPr/>
          <a:lstStyle/>
          <a:p>
            <a:r>
              <a:rPr lang="en-US" dirty="0"/>
              <a:t>Another form of migration - sorption. In this process, the absorption of gases or liquids, solids or liquids from the environment surface (adsorption), or all of the volume (absorption) of the body. Absorbing substances are called adsorbents (absorbent) and absorbed </a:t>
            </a:r>
            <a:r>
              <a:rPr lang="en-US" dirty="0" err="1"/>
              <a:t>adsorbates</a:t>
            </a:r>
            <a:r>
              <a:rPr lang="en-US" dirty="0"/>
              <a:t> (</a:t>
            </a:r>
            <a:r>
              <a:rPr lang="en-US" dirty="0" err="1"/>
              <a:t>absorbate</a:t>
            </a:r>
            <a:r>
              <a:rPr lang="en-US" dirty="0"/>
              <a:t>).</a:t>
            </a:r>
            <a:endParaRPr lang="ru-RU" dirty="0"/>
          </a:p>
        </p:txBody>
      </p:sp>
    </p:spTree>
    <p:extLst>
      <p:ext uri="{BB962C8B-B14F-4D97-AF65-F5344CB8AC3E}">
        <p14:creationId xmlns:p14="http://schemas.microsoft.com/office/powerpoint/2010/main" val="3540587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solidFill>
                  <a:srgbClr val="C00000"/>
                </a:solidFill>
              </a:rPr>
              <a:t>Forms of migration of chemical elements in water</a:t>
            </a:r>
            <a:endParaRPr lang="ru-RU" dirty="0">
              <a:solidFill>
                <a:srgbClr val="C00000"/>
              </a:solidFill>
            </a:endParaRPr>
          </a:p>
        </p:txBody>
      </p:sp>
      <p:sp>
        <p:nvSpPr>
          <p:cNvPr id="3" name="Объект 2"/>
          <p:cNvSpPr>
            <a:spLocks noGrp="1"/>
          </p:cNvSpPr>
          <p:nvPr>
            <p:ph idx="1"/>
          </p:nvPr>
        </p:nvSpPr>
        <p:spPr>
          <a:xfrm>
            <a:off x="457200" y="1600200"/>
            <a:ext cx="8435280" cy="4997152"/>
          </a:xfrm>
        </p:spPr>
        <p:txBody>
          <a:bodyPr/>
          <a:lstStyle/>
          <a:p>
            <a:r>
              <a:rPr lang="en-US" dirty="0"/>
              <a:t>In natural waters, the chemical elements and their compounds migrate ionic colloid suspended (suspensions of organic and inorganic substances, organic and mineral), a gaseous form, but also living organisms (plants, animals, bacteria). For natural waters are characterized ionic form of migration of chemical elements</a:t>
            </a:r>
            <a:endParaRPr lang="ru-RU" dirty="0"/>
          </a:p>
        </p:txBody>
      </p:sp>
    </p:spTree>
    <p:extLst>
      <p:ext uri="{BB962C8B-B14F-4D97-AF65-F5344CB8AC3E}">
        <p14:creationId xmlns:p14="http://schemas.microsoft.com/office/powerpoint/2010/main" val="80111391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888</TotalTime>
  <Words>1442</Words>
  <Application>Microsoft Office PowerPoint</Application>
  <PresentationFormat>Экран (4:3)</PresentationFormat>
  <Paragraphs>70</Paragraphs>
  <Slides>32</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Hydrogeochemical methods of searches</vt:lpstr>
      <vt:lpstr>The composition of Ground Water </vt:lpstr>
      <vt:lpstr>Selected elements and examples of aquatic species</vt:lpstr>
      <vt:lpstr>water moves </vt:lpstr>
      <vt:lpstr>Презентация PowerPoint</vt:lpstr>
      <vt:lpstr>Selected elements and examples of aquatic species</vt:lpstr>
      <vt:lpstr>Selected inorganic elements and examples of aquatic species</vt:lpstr>
      <vt:lpstr>Selected inorganic elements and examples of aquatic species</vt:lpstr>
      <vt:lpstr>Презентация PowerPoint</vt:lpstr>
      <vt:lpstr>Презентация PowerPoint</vt:lpstr>
      <vt:lpstr>Презентация PowerPoint</vt:lpstr>
      <vt:lpstr>Презентация PowerPoint</vt:lpstr>
      <vt:lpstr>Selected organic substances</vt:lpstr>
      <vt:lpstr>Organisms in groundwater</vt:lpstr>
      <vt:lpstr>Dissolved gas species </vt:lpstr>
      <vt:lpstr>Dissolved gas species </vt:lpstr>
      <vt:lpstr>Antropogenic dissolved gas species </vt:lpstr>
      <vt:lpstr> The isotopic composition </vt:lpstr>
      <vt:lpstr>Radioactive isotopes </vt:lpstr>
      <vt:lpstr>Hydrogeochemical methods of searches</vt:lpstr>
      <vt:lpstr>Migration of Elements </vt:lpstr>
      <vt:lpstr>The Form of Migration</vt:lpstr>
      <vt:lpstr>The Form of Migration</vt:lpstr>
      <vt:lpstr>The ability to migrate (conditions)</vt:lpstr>
      <vt:lpstr>The ability to migrate (conditions)</vt:lpstr>
      <vt:lpstr>Migration factors </vt:lpstr>
      <vt:lpstr>Migration factors </vt:lpstr>
      <vt:lpstr>Mechanical migration </vt:lpstr>
      <vt:lpstr>Physical and chemical migration. Diffusion</vt:lpstr>
      <vt:lpstr>Convection</vt:lpstr>
      <vt:lpstr>Sorption</vt:lpstr>
      <vt:lpstr>Forms of migration of chemical elements in water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Марина Мизерная (Заведующая кафедрой ГиГД)</cp:lastModifiedBy>
  <cp:revision>68</cp:revision>
  <dcterms:modified xsi:type="dcterms:W3CDTF">2015-03-02T09:04:47Z</dcterms:modified>
</cp:coreProperties>
</file>